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3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000066"/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6130B-5DE5-47AF-8F82-75C094F28FA9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43E2E-C48A-4852-AE18-65C344B25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3E2E-C48A-4852-AE18-65C344B25D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8640960" cy="20162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ПРОГРАММЫ АО «КОРПОРАЦИЯ </a:t>
            </a:r>
            <a:r>
              <a:rPr lang="ru-RU" sz="3200" b="1" dirty="0" smtClean="0">
                <a:solidFill>
                  <a:srgbClr val="002060"/>
                </a:solidFill>
              </a:rPr>
              <a:t>«МСП</a:t>
            </a:r>
            <a:r>
              <a:rPr lang="ru-RU" sz="3200" b="1" dirty="0" smtClean="0">
                <a:solidFill>
                  <a:srgbClr val="002060"/>
                </a:solidFill>
              </a:rPr>
              <a:t>»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СФЕРЕ ОБУЧЕНИЯ СУБЪЕКТОВ МСП ОСНОВАМ ВЕДЕНИЯ ПРЕДПРИНИМАТЕЛЬСКОЙ ДЕЯТЕЛЬНОСТИ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" y="0"/>
            <a:ext cx="2789035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27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Акционерное общество Федеральная корпорация по развитию малого и среднего предпринимательства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675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1840" y="126876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Комитет  потребительского рынка,  развития малого предпринимательства и лицензирования Курской области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F:\ЛОГОТИП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336704" y="1268760"/>
            <a:ext cx="269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Ассоциация  </a:t>
            </a:r>
            <a:r>
              <a:rPr lang="ru-RU" sz="1400" b="1" dirty="0" err="1" smtClean="0">
                <a:solidFill>
                  <a:srgbClr val="002060"/>
                </a:solidFill>
              </a:rPr>
              <a:t>микрокредитная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компания «Центр  поддержки предпринимательства Курской области»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Модуль </a:t>
            </a:r>
            <a:r>
              <a:rPr lang="ru-RU" sz="2600" b="1" dirty="0" smtClean="0">
                <a:solidFill>
                  <a:srgbClr val="C00000"/>
                </a:solidFill>
              </a:rPr>
              <a:t>5. </a:t>
            </a:r>
            <a:r>
              <a:rPr lang="ru-RU" sz="2600" b="1" dirty="0" err="1" smtClean="0">
                <a:solidFill>
                  <a:srgbClr val="C00000"/>
                </a:solidFill>
              </a:rPr>
              <a:t>Инновационно-производственная</a:t>
            </a:r>
            <a:r>
              <a:rPr lang="ru-RU" sz="2600" b="1" dirty="0" smtClean="0">
                <a:solidFill>
                  <a:srgbClr val="C00000"/>
                </a:solidFill>
              </a:rPr>
              <a:t> поддержка  </a:t>
            </a:r>
            <a:endParaRPr lang="ru-RU" sz="26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628800"/>
            <a:ext cx="381642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Информирование участников программ о существующей инновационно-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производственной инфраструктуре поддержки субъектов МСП.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7332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</a:rPr>
              <a:t>часа 05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53956" t="24235" r="9517" b="20641"/>
          <a:stretch>
            <a:fillRect/>
          </a:stretch>
        </p:blipFill>
        <p:spPr bwMode="auto">
          <a:xfrm>
            <a:off x="251520" y="1628801"/>
            <a:ext cx="4680000" cy="397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Модуль </a:t>
            </a:r>
            <a:r>
              <a:rPr lang="ru-RU" sz="2800" b="1" dirty="0" smtClean="0">
                <a:solidFill>
                  <a:srgbClr val="C00000"/>
                </a:solidFill>
              </a:rPr>
              <a:t>6. </a:t>
            </a:r>
            <a:r>
              <a:rPr lang="ru-RU" sz="2800" b="1" dirty="0" smtClean="0">
                <a:solidFill>
                  <a:srgbClr val="C00000"/>
                </a:solidFill>
              </a:rPr>
              <a:t>Юридические аспекты предпринимательства и система налогообложения 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2204864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Обучение навыкам выбора формы бизнеса и системы налогообложения.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013176"/>
            <a:ext cx="86409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</a:rPr>
              <a:t>часа 35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42887" t="29156" r="10624" b="27532"/>
          <a:stretch>
            <a:fillRect/>
          </a:stretch>
        </p:blipFill>
        <p:spPr bwMode="auto">
          <a:xfrm>
            <a:off x="251520" y="2204864"/>
            <a:ext cx="5040000" cy="264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</a:t>
            </a:r>
            <a:r>
              <a:rPr lang="ru-RU" sz="3200" b="1" dirty="0" smtClean="0">
                <a:solidFill>
                  <a:srgbClr val="C00000"/>
                </a:solidFill>
              </a:rPr>
              <a:t>7. </a:t>
            </a:r>
            <a:r>
              <a:rPr lang="ru-RU" sz="3200" b="1" dirty="0" smtClean="0">
                <a:solidFill>
                  <a:srgbClr val="C00000"/>
                </a:solidFill>
              </a:rPr>
              <a:t>Проектное управление 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628800"/>
            <a:ext cx="38164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Обучение навыкам управления проектами.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 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6 часов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53402" t="24235" r="10071" b="20641"/>
          <a:stretch>
            <a:fillRect/>
          </a:stretch>
        </p:blipFill>
        <p:spPr bwMode="auto">
          <a:xfrm>
            <a:off x="251520" y="1700808"/>
            <a:ext cx="466714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</a:t>
            </a:r>
            <a:r>
              <a:rPr lang="ru-RU" sz="3200" b="1" dirty="0" smtClean="0">
                <a:solidFill>
                  <a:srgbClr val="C00000"/>
                </a:solidFill>
              </a:rPr>
              <a:t>8. </a:t>
            </a:r>
            <a:r>
              <a:rPr lang="ru-RU" sz="3200" b="1" dirty="0" smtClean="0">
                <a:solidFill>
                  <a:srgbClr val="C00000"/>
                </a:solidFill>
              </a:rPr>
              <a:t>Сертификация и лицензирование 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700808"/>
            <a:ext cx="38164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Информирование участников о существующей концепции и процедуре сертификации и лицензирования субъектов МСП.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7332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</a:rPr>
              <a:t>час 50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51742" t="24235" r="11178" b="20641"/>
          <a:stretch>
            <a:fillRect/>
          </a:stretch>
        </p:blipFill>
        <p:spPr bwMode="auto">
          <a:xfrm>
            <a:off x="251520" y="1772816"/>
            <a:ext cx="4680000" cy="391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Модуль </a:t>
            </a:r>
            <a:r>
              <a:rPr lang="ru-RU" sz="3000" b="1" dirty="0" smtClean="0">
                <a:solidFill>
                  <a:srgbClr val="C00000"/>
                </a:solidFill>
              </a:rPr>
              <a:t>9. </a:t>
            </a:r>
            <a:r>
              <a:rPr lang="ru-RU" sz="3000" b="1" dirty="0" smtClean="0">
                <a:solidFill>
                  <a:srgbClr val="C00000"/>
                </a:solidFill>
              </a:rPr>
              <a:t>Участие в государственных закупках   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700808"/>
            <a:ext cx="38164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Информирование участников о существующей системе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участия в государственных закупках.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30120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</a:rPr>
              <a:t>час 50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l="50635" t="30141" r="10625" b="26547"/>
          <a:stretch>
            <a:fillRect/>
          </a:stretch>
        </p:blipFill>
        <p:spPr bwMode="auto">
          <a:xfrm>
            <a:off x="251520" y="1844829"/>
            <a:ext cx="4680000" cy="294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</a:t>
            </a:r>
            <a:r>
              <a:rPr lang="ru-RU" sz="3200" b="1" dirty="0" smtClean="0">
                <a:solidFill>
                  <a:srgbClr val="C00000"/>
                </a:solidFill>
              </a:rPr>
              <a:t>10. </a:t>
            </a:r>
            <a:r>
              <a:rPr lang="ru-RU" sz="3200" b="1" dirty="0" smtClean="0">
                <a:solidFill>
                  <a:srgbClr val="C00000"/>
                </a:solidFill>
              </a:rPr>
              <a:t>Проверки субъектов МСП  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700808"/>
            <a:ext cx="3816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200" b="1" dirty="0" smtClean="0">
                <a:solidFill>
                  <a:srgbClr val="000066"/>
                </a:solidFill>
              </a:rPr>
              <a:t>Информирование участников о мероприятиях, проводимых органами государственного контроля (надзора) или органами муниципального контроля в отношении субъектов МСП.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80526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</a:rPr>
              <a:t>час 50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 l="52296" t="24235" r="11178" b="19657"/>
          <a:stretch>
            <a:fillRect/>
          </a:stretch>
        </p:blipFill>
        <p:spPr bwMode="auto">
          <a:xfrm>
            <a:off x="251520" y="1700808"/>
            <a:ext cx="475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Модуль </a:t>
            </a:r>
            <a:r>
              <a:rPr lang="ru-RU" sz="2800" b="1" dirty="0" smtClean="0">
                <a:solidFill>
                  <a:srgbClr val="C00000"/>
                </a:solidFill>
              </a:rPr>
              <a:t>11. </a:t>
            </a:r>
            <a:r>
              <a:rPr lang="ru-RU" sz="2800" b="1" dirty="0" smtClean="0">
                <a:solidFill>
                  <a:srgbClr val="C00000"/>
                </a:solidFill>
              </a:rPr>
              <a:t>Бизнес-эксперт портала бизнес-навигатора МСП   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916832"/>
            <a:ext cx="38164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Обучение участников использованию сервисов Портала Бизнес-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навигатора МСП для открытия / расширения бизнеса.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80526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1-1,5 </a:t>
            </a:r>
            <a:r>
              <a:rPr lang="ru-RU" sz="2400" b="1" dirty="0" smtClean="0">
                <a:solidFill>
                  <a:srgbClr val="C00000"/>
                </a:solidFill>
              </a:rPr>
              <a:t>часа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62"/>
            <a:ext cx="4680000" cy="27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Спасибо за внимание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0066"/>
                </a:solidFill>
              </a:rPr>
              <a:t>Программа «Азбука предпринимателя» </a:t>
            </a:r>
          </a:p>
          <a:p>
            <a:pPr marL="539750" indent="-5397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0066"/>
                </a:solidFill>
              </a:rPr>
              <a:t>Программа «Школа предпринимательства» </a:t>
            </a:r>
          </a:p>
          <a:p>
            <a:pPr marL="539750" indent="-5397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0066"/>
                </a:solidFill>
              </a:rPr>
              <a:t>11 дополнительных модулей к программам «Азбука предпринимателя» и «Школа предпринимательства»</a:t>
            </a:r>
          </a:p>
          <a:p>
            <a:pPr marL="449263" indent="-449263">
              <a:buFont typeface="Wingdings" pitchFamily="2" charset="2"/>
              <a:buChar char="ü"/>
            </a:pPr>
            <a:endParaRPr lang="ru-RU" sz="28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Предназначены для потенциальных, начинающих и действующих предпринимателей</a:t>
            </a:r>
            <a:endParaRPr lang="ru-RU" sz="3200" b="1" dirty="0">
              <a:solidFill>
                <a:srgbClr val="0000CC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Разработаны АО «Корпорация «МСП» с целью внедрения единой системы обучения субъектов МСП и требований к методологии их проведения с учетом потребностей и приоритетов предпринимателей.</a:t>
            </a:r>
            <a:endParaRPr lang="ru-RU" sz="3200" dirty="0" smtClean="0">
              <a:solidFill>
                <a:srgbClr val="00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 </a:t>
            </a:r>
            <a:endParaRPr lang="ru-RU" sz="3200" dirty="0" smtClean="0">
              <a:solidFill>
                <a:srgbClr val="00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Особенностью программ является получение слушателями практических инструментов для создания и развития бизнеса.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ПРОГРАММА «АЗБУКА ПРЕДПРИНИМАТЕЛЯ»</a:t>
            </a:r>
            <a:r>
              <a:rPr lang="ru-RU" sz="3000" b="1" dirty="0" smtClean="0"/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33367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51920" y="1700808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Обучение участников тренинга разработке бизнес-плана, готового к реализации и запуску нового </a:t>
            </a:r>
            <a:r>
              <a:rPr lang="ru-RU" sz="2400" b="1" dirty="0" err="1" smtClean="0">
                <a:solidFill>
                  <a:srgbClr val="000066"/>
                </a:solidFill>
              </a:rPr>
              <a:t>бизнес-проекта</a:t>
            </a:r>
            <a:r>
              <a:rPr lang="ru-RU" sz="2400" b="1" dirty="0" smtClean="0">
                <a:solidFill>
                  <a:srgbClr val="000066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Потенциальные и начинающие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предприниматели, которые хотят начать свой бизнес или реализовать новый бизнес-проект.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 </a:t>
            </a:r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35 </a:t>
            </a:r>
            <a:r>
              <a:rPr lang="ru-RU" sz="2400" b="1" dirty="0" smtClean="0">
                <a:solidFill>
                  <a:srgbClr val="C00000"/>
                </a:solidFill>
              </a:rPr>
              <a:t>часов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ПРОГРАММА «ШКОЛА ПРЕДПРИНИМАТЕЛЬСТВА»</a:t>
            </a:r>
            <a:r>
              <a:rPr lang="ru-RU" sz="3000" b="1" dirty="0" smtClean="0"/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1700808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Обучение участников тренинга навыкам проведения анализа и последующей оптимизации системы управления бизнесом.</a:t>
            </a:r>
          </a:p>
          <a:p>
            <a:endParaRPr lang="ru-RU" dirty="0" smtClean="0"/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Действующие предприниматели, желающие развить, расширить или перепрофилировать свой </a:t>
            </a:r>
            <a:r>
              <a:rPr lang="ru-RU" sz="2400" b="1" dirty="0" smtClean="0">
                <a:solidFill>
                  <a:srgbClr val="000066"/>
                </a:solidFill>
              </a:rPr>
              <a:t>бизнес.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33 </a:t>
            </a:r>
            <a:r>
              <a:rPr lang="ru-RU" sz="2400" b="1" dirty="0" smtClean="0">
                <a:solidFill>
                  <a:srgbClr val="C00000"/>
                </a:solidFill>
              </a:rPr>
              <a:t>часа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329799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</a:t>
            </a:r>
            <a:r>
              <a:rPr lang="ru-RU" sz="3200" b="1" dirty="0" smtClean="0">
                <a:solidFill>
                  <a:srgbClr val="C00000"/>
                </a:solidFill>
              </a:rPr>
              <a:t>1. </a:t>
            </a:r>
            <a:r>
              <a:rPr lang="ru-RU" sz="3200" b="1" dirty="0" smtClean="0">
                <a:solidFill>
                  <a:srgbClr val="C00000"/>
                </a:solidFill>
              </a:rPr>
              <a:t>Генерация </a:t>
            </a:r>
            <a:r>
              <a:rPr lang="ru-RU" sz="3200" b="1" dirty="0" err="1" smtClean="0">
                <a:solidFill>
                  <a:srgbClr val="C00000"/>
                </a:solidFill>
              </a:rPr>
              <a:t>бизнес-идеи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1700808"/>
            <a:ext cx="48965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Обучение участников тренинга выявлению наиболее приемлемой </a:t>
            </a:r>
            <a:r>
              <a:rPr lang="ru-RU" sz="2400" b="1" dirty="0" err="1" smtClean="0">
                <a:solidFill>
                  <a:srgbClr val="000066"/>
                </a:solidFill>
              </a:rPr>
              <a:t>бизнес-идеи</a:t>
            </a:r>
            <a:r>
              <a:rPr lang="ru-RU" sz="2400" b="1" dirty="0" smtClean="0">
                <a:solidFill>
                  <a:srgbClr val="000066"/>
                </a:solidFill>
              </a:rPr>
              <a:t> для разработки будущего бизнес-плана.</a:t>
            </a:r>
          </a:p>
          <a:p>
            <a:endParaRPr lang="ru-RU" dirty="0" smtClean="0"/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000" b="1" dirty="0" smtClean="0">
                <a:solidFill>
                  <a:srgbClr val="000066"/>
                </a:solidFill>
              </a:rPr>
              <a:t>Потенциальные и начинающие предприниматели, которые хотят начать свой бизнес или реализовать новый бизнес-проект, но не имеющие оптимальной идеи для бизнеса.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4 </a:t>
            </a:r>
            <a:r>
              <a:rPr lang="ru-RU" sz="2400" b="1" dirty="0" smtClean="0">
                <a:solidFill>
                  <a:srgbClr val="C00000"/>
                </a:solidFill>
              </a:rPr>
              <a:t>часа 30 мин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61150" t="22266" r="15052" b="14269"/>
          <a:stretch>
            <a:fillRect/>
          </a:stretch>
        </p:blipFill>
        <p:spPr bwMode="auto">
          <a:xfrm>
            <a:off x="251520" y="1772816"/>
            <a:ext cx="3145351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</a:t>
            </a:r>
            <a:r>
              <a:rPr lang="ru-RU" sz="3200" b="1" dirty="0" smtClean="0">
                <a:solidFill>
                  <a:srgbClr val="C00000"/>
                </a:solidFill>
              </a:rPr>
              <a:t>2. </a:t>
            </a:r>
            <a:r>
              <a:rPr lang="ru-RU" sz="3200" b="1" dirty="0" smtClean="0">
                <a:solidFill>
                  <a:srgbClr val="C00000"/>
                </a:solidFill>
              </a:rPr>
              <a:t>Финансовая поддержка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628800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Информирование участников программ о существующей инфраструктуре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финансовой поддержки субъектов МСП.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53402" t="24235" r="9518" b="34422"/>
          <a:stretch>
            <a:fillRect/>
          </a:stretch>
        </p:blipFill>
        <p:spPr bwMode="auto">
          <a:xfrm>
            <a:off x="251520" y="1700808"/>
            <a:ext cx="48245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4509120"/>
            <a:ext cx="864096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2363"/>
            <a:endParaRPr lang="ru-RU" sz="2400" b="1" dirty="0" smtClean="0">
              <a:solidFill>
                <a:srgbClr val="006600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</a:rPr>
              <a:t>час 45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</a:t>
            </a:r>
            <a:r>
              <a:rPr lang="ru-RU" sz="3200" b="1" dirty="0" smtClean="0">
                <a:solidFill>
                  <a:srgbClr val="C00000"/>
                </a:solidFill>
              </a:rPr>
              <a:t>3. </a:t>
            </a:r>
            <a:r>
              <a:rPr lang="ru-RU" sz="3200" b="1" dirty="0" smtClean="0">
                <a:solidFill>
                  <a:srgbClr val="C00000"/>
                </a:solidFill>
              </a:rPr>
              <a:t>Консультационная поддержка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1628800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Информирование участников программ о существующей инфраструктуре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консультационной поддержки субъектов МСП.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653136"/>
            <a:ext cx="86409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</a:t>
            </a:r>
            <a:r>
              <a:rPr lang="ru-RU" sz="2400" b="1" u="sng" dirty="0" smtClean="0">
                <a:solidFill>
                  <a:srgbClr val="006600"/>
                </a:solidFill>
              </a:rPr>
              <a:t>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</a:rPr>
              <a:t>час 35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51189" t="41953" r="9518" b="20641"/>
          <a:stretch>
            <a:fillRect/>
          </a:stretch>
        </p:blipFill>
        <p:spPr bwMode="auto">
          <a:xfrm>
            <a:off x="251520" y="1700808"/>
            <a:ext cx="51125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Модуль </a:t>
            </a:r>
            <a:r>
              <a:rPr lang="ru-RU" sz="3200" b="1" dirty="0" smtClean="0">
                <a:solidFill>
                  <a:srgbClr val="C00000"/>
                </a:solidFill>
              </a:rPr>
              <a:t>4. </a:t>
            </a:r>
            <a:r>
              <a:rPr lang="ru-RU" sz="3200" b="1" dirty="0" smtClean="0">
                <a:solidFill>
                  <a:srgbClr val="C00000"/>
                </a:solidFill>
              </a:rPr>
              <a:t>Имущественная поддержка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" y="0"/>
            <a:ext cx="22158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91272" y="692696"/>
            <a:ext cx="655272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4000" y="147166"/>
            <a:ext cx="648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ПРОГРАММЫ ОБУЧЕНИЯ КОРПОРАЦИИ МСП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628800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6600"/>
                </a:solidFill>
              </a:rPr>
              <a:t>ЦЕЛЬ ТРЕНИНГА: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Информирование участников программ о существующей инфраструктуре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имущественной поддержки субъектов МСП.</a:t>
            </a: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u="sng" dirty="0" smtClean="0">
                <a:solidFill>
                  <a:srgbClr val="006600"/>
                </a:solidFill>
              </a:rPr>
              <a:t>ЦЕЛЕВАЯ АУДИТОРИЯ:</a:t>
            </a:r>
          </a:p>
          <a:p>
            <a:r>
              <a:rPr lang="ru-RU" sz="2300" b="1" dirty="0" smtClean="0">
                <a:solidFill>
                  <a:srgbClr val="000066"/>
                </a:solidFill>
              </a:rPr>
              <a:t>Потенциальные, начинающие и действующие предприниматели.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7332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Продолжительность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</a:rPr>
              <a:t>часа 05 минут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53956" t="24235" r="8411" b="19657"/>
          <a:stretch>
            <a:fillRect/>
          </a:stretch>
        </p:blipFill>
        <p:spPr bwMode="auto">
          <a:xfrm>
            <a:off x="251511" y="1628804"/>
            <a:ext cx="472419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657</Words>
  <Application>Microsoft Office PowerPoint</Application>
  <PresentationFormat>Экран (4:3)</PresentationFormat>
  <Paragraphs>146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ПРОГРАММЫ АО «КОРПОРАЦИЯ «МСП»  В СФЕРЕ ОБУЧЕНИЯ СУБЪЕКТОВ МСП ОСНОВАМ ВЕДЕНИЯ ПРЕДПРИНИМАТЕЛЬСКОЙ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КОРПОРАЦИИ В СФЕРЕ ОБУЧЕНИЯ СУБЪЕКТОВ МСП ОСНОВАМ ВЕДЕНИЯ ПРЕДПРИНИМАТЕЛЬСКОЙ ДЕЯТЕЛЬНОСТИ</dc:title>
  <dc:creator>Антон Греченюк</dc:creator>
  <cp:lastModifiedBy>D</cp:lastModifiedBy>
  <cp:revision>45</cp:revision>
  <dcterms:created xsi:type="dcterms:W3CDTF">2017-05-18T05:39:49Z</dcterms:created>
  <dcterms:modified xsi:type="dcterms:W3CDTF">2017-05-18T15:29:52Z</dcterms:modified>
</cp:coreProperties>
</file>